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9" r:id="rId2"/>
  </p:sldIdLst>
  <p:sldSz cx="43891200" cy="32918400"/>
  <p:notesSz cx="6950075" cy="92360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37DBA30-96AD-347C-9C07-D459B219D86D}" name="Junho Song" initials="JS" userId="S::jsong33@ua.edu::7089e30a-849b-4476-811b-960cae1e39e4"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235" autoAdjust="0"/>
    <p:restoredTop sz="94687"/>
  </p:normalViewPr>
  <p:slideViewPr>
    <p:cSldViewPr snapToGrid="0">
      <p:cViewPr>
        <p:scale>
          <a:sx n="33" d="100"/>
          <a:sy n="33" d="100"/>
        </p:scale>
        <p:origin x="81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8/10/relationships/authors" Targe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CBAA44D-0E16-4C77-91C3-13BDE4D706DC}" type="datetimeFigureOut">
              <a:rPr lang="en-US" smtClean="0"/>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A7189A-58BE-4556-BCFC-6EC3B52D273D}" type="slidenum">
              <a:rPr lang="en-US" smtClean="0"/>
              <a:t>‹#›</a:t>
            </a:fld>
            <a:endParaRPr lang="en-US"/>
          </a:p>
        </p:txBody>
      </p:sp>
    </p:spTree>
    <p:extLst>
      <p:ext uri="{BB962C8B-B14F-4D97-AF65-F5344CB8AC3E}">
        <p14:creationId xmlns:p14="http://schemas.microsoft.com/office/powerpoint/2010/main" val="2937494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BAA44D-0E16-4C77-91C3-13BDE4D706DC}" type="datetimeFigureOut">
              <a:rPr lang="en-US" smtClean="0"/>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A7189A-58BE-4556-BCFC-6EC3B52D273D}" type="slidenum">
              <a:rPr lang="en-US" smtClean="0"/>
              <a:t>‹#›</a:t>
            </a:fld>
            <a:endParaRPr lang="en-US"/>
          </a:p>
        </p:txBody>
      </p:sp>
    </p:spTree>
    <p:extLst>
      <p:ext uri="{BB962C8B-B14F-4D97-AF65-F5344CB8AC3E}">
        <p14:creationId xmlns:p14="http://schemas.microsoft.com/office/powerpoint/2010/main" val="219781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BAA44D-0E16-4C77-91C3-13BDE4D706DC}" type="datetimeFigureOut">
              <a:rPr lang="en-US" smtClean="0"/>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A7189A-58BE-4556-BCFC-6EC3B52D273D}" type="slidenum">
              <a:rPr lang="en-US" smtClean="0"/>
              <a:t>‹#›</a:t>
            </a:fld>
            <a:endParaRPr lang="en-US"/>
          </a:p>
        </p:txBody>
      </p:sp>
    </p:spTree>
    <p:extLst>
      <p:ext uri="{BB962C8B-B14F-4D97-AF65-F5344CB8AC3E}">
        <p14:creationId xmlns:p14="http://schemas.microsoft.com/office/powerpoint/2010/main" val="602918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BAA44D-0E16-4C77-91C3-13BDE4D706DC}" type="datetimeFigureOut">
              <a:rPr lang="en-US" smtClean="0"/>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A7189A-58BE-4556-BCFC-6EC3B52D273D}" type="slidenum">
              <a:rPr lang="en-US" smtClean="0"/>
              <a:t>‹#›</a:t>
            </a:fld>
            <a:endParaRPr lang="en-US"/>
          </a:p>
        </p:txBody>
      </p:sp>
    </p:spTree>
    <p:extLst>
      <p:ext uri="{BB962C8B-B14F-4D97-AF65-F5344CB8AC3E}">
        <p14:creationId xmlns:p14="http://schemas.microsoft.com/office/powerpoint/2010/main" val="1818318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tint val="82000"/>
                  </a:schemeClr>
                </a:solidFill>
              </a:defRPr>
            </a:lvl1pPr>
            <a:lvl2pPr marL="2194560" indent="0">
              <a:buNone/>
              <a:defRPr sz="9600">
                <a:solidFill>
                  <a:schemeClr val="tx1">
                    <a:tint val="82000"/>
                  </a:schemeClr>
                </a:solidFill>
              </a:defRPr>
            </a:lvl2pPr>
            <a:lvl3pPr marL="4389120" indent="0">
              <a:buNone/>
              <a:defRPr sz="8640">
                <a:solidFill>
                  <a:schemeClr val="tx1">
                    <a:tint val="82000"/>
                  </a:schemeClr>
                </a:solidFill>
              </a:defRPr>
            </a:lvl3pPr>
            <a:lvl4pPr marL="6583680" indent="0">
              <a:buNone/>
              <a:defRPr sz="7680">
                <a:solidFill>
                  <a:schemeClr val="tx1">
                    <a:tint val="82000"/>
                  </a:schemeClr>
                </a:solidFill>
              </a:defRPr>
            </a:lvl4pPr>
            <a:lvl5pPr marL="8778240" indent="0">
              <a:buNone/>
              <a:defRPr sz="7680">
                <a:solidFill>
                  <a:schemeClr val="tx1">
                    <a:tint val="82000"/>
                  </a:schemeClr>
                </a:solidFill>
              </a:defRPr>
            </a:lvl5pPr>
            <a:lvl6pPr marL="10972800" indent="0">
              <a:buNone/>
              <a:defRPr sz="7680">
                <a:solidFill>
                  <a:schemeClr val="tx1">
                    <a:tint val="82000"/>
                  </a:schemeClr>
                </a:solidFill>
              </a:defRPr>
            </a:lvl6pPr>
            <a:lvl7pPr marL="13167360" indent="0">
              <a:buNone/>
              <a:defRPr sz="7680">
                <a:solidFill>
                  <a:schemeClr val="tx1">
                    <a:tint val="82000"/>
                  </a:schemeClr>
                </a:solidFill>
              </a:defRPr>
            </a:lvl7pPr>
            <a:lvl8pPr marL="15361920" indent="0">
              <a:buNone/>
              <a:defRPr sz="7680">
                <a:solidFill>
                  <a:schemeClr val="tx1">
                    <a:tint val="82000"/>
                  </a:schemeClr>
                </a:solidFill>
              </a:defRPr>
            </a:lvl8pPr>
            <a:lvl9pPr marL="17556480" indent="0">
              <a:buNone/>
              <a:defRPr sz="768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BAA44D-0E16-4C77-91C3-13BDE4D706DC}" type="datetimeFigureOut">
              <a:rPr lang="en-US" smtClean="0"/>
              <a:t>10/14/2024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A7189A-58BE-4556-BCFC-6EC3B52D273D}" type="slidenum">
              <a:rPr lang="en-US" smtClean="0"/>
              <a:t>‹#›</a:t>
            </a:fld>
            <a:endParaRPr lang="en-US"/>
          </a:p>
        </p:txBody>
      </p:sp>
    </p:spTree>
    <p:extLst>
      <p:ext uri="{BB962C8B-B14F-4D97-AF65-F5344CB8AC3E}">
        <p14:creationId xmlns:p14="http://schemas.microsoft.com/office/powerpoint/2010/main" val="1507506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BAA44D-0E16-4C77-91C3-13BDE4D706DC}" type="datetimeFigureOut">
              <a:rPr lang="en-US" smtClean="0"/>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A7189A-58BE-4556-BCFC-6EC3B52D273D}" type="slidenum">
              <a:rPr lang="en-US" smtClean="0"/>
              <a:t>‹#›</a:t>
            </a:fld>
            <a:endParaRPr lang="en-US"/>
          </a:p>
        </p:txBody>
      </p:sp>
    </p:spTree>
    <p:extLst>
      <p:ext uri="{BB962C8B-B14F-4D97-AF65-F5344CB8AC3E}">
        <p14:creationId xmlns:p14="http://schemas.microsoft.com/office/powerpoint/2010/main" val="2288764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CBAA44D-0E16-4C77-91C3-13BDE4D706DC}" type="datetimeFigureOut">
              <a:rPr lang="en-US" smtClean="0"/>
              <a:t>10/14/2024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8A7189A-58BE-4556-BCFC-6EC3B52D273D}" type="slidenum">
              <a:rPr lang="en-US" smtClean="0"/>
              <a:t>‹#›</a:t>
            </a:fld>
            <a:endParaRPr lang="en-US"/>
          </a:p>
        </p:txBody>
      </p:sp>
    </p:spTree>
    <p:extLst>
      <p:ext uri="{BB962C8B-B14F-4D97-AF65-F5344CB8AC3E}">
        <p14:creationId xmlns:p14="http://schemas.microsoft.com/office/powerpoint/2010/main" val="1378796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CBAA44D-0E16-4C77-91C3-13BDE4D706DC}" type="datetimeFigureOut">
              <a:rPr lang="en-US" smtClean="0"/>
              <a:t>10/14/2024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8A7189A-58BE-4556-BCFC-6EC3B52D273D}" type="slidenum">
              <a:rPr lang="en-US" smtClean="0"/>
              <a:t>‹#›</a:t>
            </a:fld>
            <a:endParaRPr lang="en-US"/>
          </a:p>
        </p:txBody>
      </p:sp>
    </p:spTree>
    <p:extLst>
      <p:ext uri="{BB962C8B-B14F-4D97-AF65-F5344CB8AC3E}">
        <p14:creationId xmlns:p14="http://schemas.microsoft.com/office/powerpoint/2010/main" val="2836500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BAA44D-0E16-4C77-91C3-13BDE4D706DC}" type="datetimeFigureOut">
              <a:rPr lang="en-US" smtClean="0"/>
              <a:t>10/14/2024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8A7189A-58BE-4556-BCFC-6EC3B52D273D}" type="slidenum">
              <a:rPr lang="en-US" smtClean="0"/>
              <a:t>‹#›</a:t>
            </a:fld>
            <a:endParaRPr lang="en-US"/>
          </a:p>
        </p:txBody>
      </p:sp>
    </p:spTree>
    <p:extLst>
      <p:ext uri="{BB962C8B-B14F-4D97-AF65-F5344CB8AC3E}">
        <p14:creationId xmlns:p14="http://schemas.microsoft.com/office/powerpoint/2010/main" val="30395501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0CBAA44D-0E16-4C77-91C3-13BDE4D706DC}" type="datetimeFigureOut">
              <a:rPr lang="en-US" smtClean="0"/>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A7189A-58BE-4556-BCFC-6EC3B52D273D}" type="slidenum">
              <a:rPr lang="en-US" smtClean="0"/>
              <a:t>‹#›</a:t>
            </a:fld>
            <a:endParaRPr lang="en-US"/>
          </a:p>
        </p:txBody>
      </p:sp>
    </p:spTree>
    <p:extLst>
      <p:ext uri="{BB962C8B-B14F-4D97-AF65-F5344CB8AC3E}">
        <p14:creationId xmlns:p14="http://schemas.microsoft.com/office/powerpoint/2010/main" val="1580125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0CBAA44D-0E16-4C77-91C3-13BDE4D706DC}" type="datetimeFigureOut">
              <a:rPr lang="en-US" smtClean="0"/>
              <a:t>10/14/2024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A7189A-58BE-4556-BCFC-6EC3B52D273D}" type="slidenum">
              <a:rPr lang="en-US" smtClean="0"/>
              <a:t>‹#›</a:t>
            </a:fld>
            <a:endParaRPr lang="en-US"/>
          </a:p>
        </p:txBody>
      </p:sp>
    </p:spTree>
    <p:extLst>
      <p:ext uri="{BB962C8B-B14F-4D97-AF65-F5344CB8AC3E}">
        <p14:creationId xmlns:p14="http://schemas.microsoft.com/office/powerpoint/2010/main" val="3084814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82000"/>
                  </a:schemeClr>
                </a:solidFill>
              </a:defRPr>
            </a:lvl1pPr>
          </a:lstStyle>
          <a:p>
            <a:fld id="{0CBAA44D-0E16-4C77-91C3-13BDE4D706DC}" type="datetimeFigureOut">
              <a:rPr lang="en-US" smtClean="0"/>
              <a:t>10/14/2024</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82000"/>
                  </a:schemeClr>
                </a:solidFill>
              </a:defRPr>
            </a:lvl1pPr>
          </a:lstStyle>
          <a:p>
            <a:fld id="{78A7189A-58BE-4556-BCFC-6EC3B52D273D}" type="slidenum">
              <a:rPr lang="en-US" smtClean="0"/>
              <a:t>‹#›</a:t>
            </a:fld>
            <a:endParaRPr lang="en-US"/>
          </a:p>
        </p:txBody>
      </p:sp>
    </p:spTree>
    <p:extLst>
      <p:ext uri="{BB962C8B-B14F-4D97-AF65-F5344CB8AC3E}">
        <p14:creationId xmlns:p14="http://schemas.microsoft.com/office/powerpoint/2010/main" val="12632585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com/XingongLi" TargetMode="External"/><Relationship Id="rId3" Type="http://schemas.openxmlformats.org/officeDocument/2006/relationships/image" Target="../media/image2.png"/><Relationship Id="rId7" Type="http://schemas.openxmlformats.org/officeDocument/2006/relationships/hyperlink" Target="http://hdl.handle.net/1808/5354"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hyperlink" Target="https://github.com/AlabamaWaterInstitute/FLDPL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water droplet with text&#10;&#10;Description automatically generated">
            <a:extLst>
              <a:ext uri="{FF2B5EF4-FFF2-40B4-BE49-F238E27FC236}">
                <a16:creationId xmlns:a16="http://schemas.microsoft.com/office/drawing/2014/main" id="{01E0A389-4AB3-B10E-A1F8-E7EB42C2DB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342" y="3919"/>
            <a:ext cx="3392424" cy="3392424"/>
          </a:xfrm>
          <a:prstGeom prst="rect">
            <a:avLst/>
          </a:prstGeom>
        </p:spPr>
      </p:pic>
      <p:sp>
        <p:nvSpPr>
          <p:cNvPr id="9" name="TextBox 8">
            <a:extLst>
              <a:ext uri="{FF2B5EF4-FFF2-40B4-BE49-F238E27FC236}">
                <a16:creationId xmlns:a16="http://schemas.microsoft.com/office/drawing/2014/main" id="{0F572679-8BBE-FF3B-297D-BD0F72CB151B}"/>
              </a:ext>
            </a:extLst>
          </p:cNvPr>
          <p:cNvSpPr txBox="1"/>
          <p:nvPr/>
        </p:nvSpPr>
        <p:spPr>
          <a:xfrm>
            <a:off x="-2" y="0"/>
            <a:ext cx="43891199" cy="2800767"/>
          </a:xfrm>
          <a:prstGeom prst="rect">
            <a:avLst/>
          </a:prstGeom>
          <a:noFill/>
        </p:spPr>
        <p:txBody>
          <a:bodyPr wrap="square" rtlCol="0">
            <a:spAutoFit/>
          </a:bodyPr>
          <a:lstStyle/>
          <a:p>
            <a:pPr algn="ctr" eaLnBrk="0" latinLnBrk="0" hangingPunct="0"/>
            <a:r>
              <a:rPr lang="en-US" sz="8800" b="1" dirty="0">
                <a:latin typeface="Times New Roman" panose="02020603050405020304" pitchFamily="18" charset="0"/>
                <a:cs typeface="Times New Roman" panose="02020603050405020304" pitchFamily="18" charset="0"/>
              </a:rPr>
              <a:t>Evaluating FIM Models for Accurate Flood Inundation: </a:t>
            </a:r>
          </a:p>
          <a:p>
            <a:pPr algn="ctr" eaLnBrk="0" latinLnBrk="0" hangingPunct="0"/>
            <a:r>
              <a:rPr lang="en-US" sz="8800" b="1" dirty="0">
                <a:latin typeface="Times New Roman" panose="02020603050405020304" pitchFamily="18" charset="0"/>
                <a:cs typeface="Times New Roman" panose="02020603050405020304" pitchFamily="18" charset="0"/>
              </a:rPr>
              <a:t>Comparative Case Studies with FLDPLN</a:t>
            </a:r>
          </a:p>
        </p:txBody>
      </p:sp>
      <p:pic>
        <p:nvPicPr>
          <p:cNvPr id="25" name="Picture 24">
            <a:extLst>
              <a:ext uri="{FF2B5EF4-FFF2-40B4-BE49-F238E27FC236}">
                <a16:creationId xmlns:a16="http://schemas.microsoft.com/office/drawing/2014/main" id="{8765805F-B52E-F44C-4F7C-4FDA33E2343A}"/>
              </a:ext>
            </a:extLst>
          </p:cNvPr>
          <p:cNvPicPr preferRelativeResize="0">
            <a:picLocks/>
          </p:cNvPicPr>
          <p:nvPr/>
        </p:nvPicPr>
        <p:blipFill>
          <a:blip r:embed="rId3"/>
          <a:stretch>
            <a:fillRect/>
          </a:stretch>
        </p:blipFill>
        <p:spPr>
          <a:xfrm>
            <a:off x="40494858" y="0"/>
            <a:ext cx="3392424" cy="3392424"/>
          </a:xfrm>
          <a:prstGeom prst="rect">
            <a:avLst/>
          </a:prstGeom>
        </p:spPr>
      </p:pic>
      <p:pic>
        <p:nvPicPr>
          <p:cNvPr id="26" name="Picture 25">
            <a:extLst>
              <a:ext uri="{FF2B5EF4-FFF2-40B4-BE49-F238E27FC236}">
                <a16:creationId xmlns:a16="http://schemas.microsoft.com/office/drawing/2014/main" id="{84183586-DF89-F65C-B230-CC17F0209DDD}"/>
              </a:ext>
            </a:extLst>
          </p:cNvPr>
          <p:cNvPicPr preferRelativeResize="0">
            <a:picLocks/>
          </p:cNvPicPr>
          <p:nvPr/>
        </p:nvPicPr>
        <p:blipFill>
          <a:blip r:embed="rId4"/>
          <a:stretch>
            <a:fillRect/>
          </a:stretch>
        </p:blipFill>
        <p:spPr>
          <a:xfrm>
            <a:off x="-2" y="0"/>
            <a:ext cx="3396344" cy="3396343"/>
          </a:xfrm>
          <a:prstGeom prst="rect">
            <a:avLst/>
          </a:prstGeom>
        </p:spPr>
      </p:pic>
      <p:sp>
        <p:nvSpPr>
          <p:cNvPr id="2" name="직사각형 37">
            <a:extLst>
              <a:ext uri="{FF2B5EF4-FFF2-40B4-BE49-F238E27FC236}">
                <a16:creationId xmlns:a16="http://schemas.microsoft.com/office/drawing/2014/main" id="{DAB84EFA-06E8-5618-350C-336EC7EFAF17}"/>
              </a:ext>
            </a:extLst>
          </p:cNvPr>
          <p:cNvSpPr/>
          <p:nvPr/>
        </p:nvSpPr>
        <p:spPr>
          <a:xfrm>
            <a:off x="187033" y="4177332"/>
            <a:ext cx="21657897" cy="5755422"/>
          </a:xfrm>
          <a:prstGeom prst="rect">
            <a:avLst/>
          </a:prstGeom>
          <a:noFill/>
          <a:ln w="889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wrap="square" tIns="0" bIns="0" rtlCol="0" anchor="t" anchorCtr="0">
            <a:spAutoFit/>
          </a:bodyPr>
          <a:lstStyle/>
          <a:p>
            <a:pPr algn="just"/>
            <a:r>
              <a:rPr lang="en-US" altLang="ko-KR" sz="5000" b="1" dirty="0">
                <a:solidFill>
                  <a:schemeClr val="tx1"/>
                </a:solidFill>
                <a:latin typeface="Times New Roman" panose="02020603050405020304" pitchFamily="18" charset="0"/>
                <a:cs typeface="Times New Roman" panose="02020603050405020304" pitchFamily="18" charset="0"/>
              </a:rPr>
              <a:t>Introduction</a:t>
            </a:r>
          </a:p>
          <a:p>
            <a:pPr algn="just"/>
            <a:r>
              <a:rPr lang="en-US" altLang="ko-KR" sz="4000" dirty="0">
                <a:solidFill>
                  <a:schemeClr val="tx1"/>
                </a:solidFill>
                <a:latin typeface="Times New Roman" panose="02020603050405020304" pitchFamily="18" charset="0"/>
                <a:cs typeface="Times New Roman" panose="02020603050405020304" pitchFamily="18" charset="0"/>
              </a:rPr>
              <a:t>The FLDPLN (Floodplain) is a low-complexity and computationally efficient for Flood Inundation Mapping (FIM). However, in addition to the per-pixel nature of the computation, it considers not only Backfill flow but also Spillover flow mechanism to improve flood mapping accuracy by minimizing disconnection of flow via new flow route development.</a:t>
            </a:r>
          </a:p>
          <a:p>
            <a:pPr algn="just"/>
            <a:r>
              <a:rPr lang="en-US" altLang="ko-KR" sz="4000" dirty="0">
                <a:solidFill>
                  <a:schemeClr val="tx1"/>
                </a:solidFill>
                <a:latin typeface="Times New Roman" panose="02020603050405020304" pitchFamily="18" charset="0"/>
                <a:cs typeface="Times New Roman" panose="02020603050405020304" pitchFamily="18" charset="0"/>
              </a:rPr>
              <a:t>This study compares FLDPLN and the other FIM models to assess their accuracy in flood extent and depth mapping. By evaluating case studies including (1) </a:t>
            </a:r>
            <a:r>
              <a:rPr lang="en-US" altLang="ko-KR" sz="4000" b="1" dirty="0">
                <a:solidFill>
                  <a:schemeClr val="tx1"/>
                </a:solidFill>
                <a:latin typeface="Times New Roman" panose="02020603050405020304" pitchFamily="18" charset="0"/>
                <a:cs typeface="Times New Roman" panose="02020603050405020304" pitchFamily="18" charset="0"/>
              </a:rPr>
              <a:t>Susquehanna River</a:t>
            </a:r>
            <a:r>
              <a:rPr lang="en-US" altLang="ko-KR" sz="4000" dirty="0">
                <a:solidFill>
                  <a:schemeClr val="tx1"/>
                </a:solidFill>
                <a:latin typeface="Times New Roman" panose="02020603050405020304" pitchFamily="18" charset="0"/>
                <a:cs typeface="Times New Roman" panose="02020603050405020304" pitchFamily="18" charset="0"/>
              </a:rPr>
              <a:t>, NY., (2) </a:t>
            </a:r>
            <a:r>
              <a:rPr lang="en-US" altLang="ko-KR" sz="4000" b="1" dirty="0">
                <a:solidFill>
                  <a:schemeClr val="tx1"/>
                </a:solidFill>
                <a:latin typeface="Times New Roman" panose="02020603050405020304" pitchFamily="18" charset="0"/>
                <a:cs typeface="Times New Roman" panose="02020603050405020304" pitchFamily="18" charset="0"/>
              </a:rPr>
              <a:t>Wild Creek</a:t>
            </a:r>
            <a:r>
              <a:rPr lang="en-US" altLang="ko-KR" sz="4000" dirty="0">
                <a:solidFill>
                  <a:schemeClr val="tx1"/>
                </a:solidFill>
                <a:latin typeface="Times New Roman" panose="02020603050405020304" pitchFamily="18" charset="0"/>
                <a:cs typeface="Times New Roman" panose="02020603050405020304" pitchFamily="18" charset="0"/>
              </a:rPr>
              <a:t>, KS., (3) </a:t>
            </a:r>
            <a:r>
              <a:rPr lang="en-US" altLang="ko-KR" sz="4000" b="1" dirty="0">
                <a:solidFill>
                  <a:schemeClr val="tx1"/>
                </a:solidFill>
                <a:latin typeface="Times New Roman" panose="02020603050405020304" pitchFamily="18" charset="0"/>
                <a:cs typeface="Times New Roman" panose="02020603050405020304" pitchFamily="18" charset="0"/>
              </a:rPr>
              <a:t>Verdigris River</a:t>
            </a:r>
            <a:r>
              <a:rPr lang="en-US" altLang="ko-KR" sz="4000" dirty="0">
                <a:solidFill>
                  <a:schemeClr val="tx1"/>
                </a:solidFill>
                <a:latin typeface="Times New Roman" panose="02020603050405020304" pitchFamily="18" charset="0"/>
                <a:cs typeface="Times New Roman" panose="02020603050405020304" pitchFamily="18" charset="0"/>
              </a:rPr>
              <a:t>, KS., (4) </a:t>
            </a:r>
            <a:r>
              <a:rPr lang="en-US" altLang="ko-KR" sz="4000" b="1" dirty="0">
                <a:solidFill>
                  <a:schemeClr val="tx1"/>
                </a:solidFill>
                <a:latin typeface="Times New Roman" panose="02020603050405020304" pitchFamily="18" charset="0"/>
                <a:cs typeface="Times New Roman" panose="02020603050405020304" pitchFamily="18" charset="0"/>
              </a:rPr>
              <a:t>Amite River Basin</a:t>
            </a:r>
            <a:r>
              <a:rPr lang="en-US" altLang="ko-KR" sz="4000" dirty="0">
                <a:solidFill>
                  <a:schemeClr val="tx1"/>
                </a:solidFill>
                <a:latin typeface="Times New Roman" panose="02020603050405020304" pitchFamily="18" charset="0"/>
                <a:cs typeface="Times New Roman" panose="02020603050405020304" pitchFamily="18" charset="0"/>
              </a:rPr>
              <a:t>, AL., (5) </a:t>
            </a:r>
            <a:r>
              <a:rPr lang="en-US" altLang="ko-KR" sz="4000" b="1" dirty="0">
                <a:solidFill>
                  <a:schemeClr val="tx1"/>
                </a:solidFill>
                <a:latin typeface="Times New Roman" panose="02020603050405020304" pitchFamily="18" charset="0"/>
                <a:cs typeface="Times New Roman" panose="02020603050405020304" pitchFamily="18" charset="0"/>
              </a:rPr>
              <a:t>Buffalo Bayou</a:t>
            </a:r>
            <a:r>
              <a:rPr lang="en-US" altLang="ko-KR" sz="4000" dirty="0">
                <a:solidFill>
                  <a:schemeClr val="tx1"/>
                </a:solidFill>
                <a:latin typeface="Times New Roman" panose="02020603050405020304" pitchFamily="18" charset="0"/>
                <a:cs typeface="Times New Roman" panose="02020603050405020304" pitchFamily="18" charset="0"/>
              </a:rPr>
              <a:t>, TX., (6) </a:t>
            </a:r>
            <a:r>
              <a:rPr lang="en-US" altLang="ko-KR" sz="4000" b="1" dirty="0">
                <a:solidFill>
                  <a:schemeClr val="tx1"/>
                </a:solidFill>
                <a:latin typeface="Times New Roman" panose="02020603050405020304" pitchFamily="18" charset="0"/>
                <a:cs typeface="Times New Roman" panose="02020603050405020304" pitchFamily="18" charset="0"/>
              </a:rPr>
              <a:t>Turkey River</a:t>
            </a:r>
            <a:r>
              <a:rPr lang="en-US" altLang="ko-KR" sz="4000" dirty="0">
                <a:solidFill>
                  <a:schemeClr val="tx1"/>
                </a:solidFill>
                <a:latin typeface="Times New Roman" panose="02020603050405020304" pitchFamily="18" charset="0"/>
                <a:cs typeface="Times New Roman" panose="02020603050405020304" pitchFamily="18" charset="0"/>
              </a:rPr>
              <a:t>, IA., the study highlights how FLDPLN’s approach can enhance flood prediction in diverse regions.</a:t>
            </a:r>
          </a:p>
        </p:txBody>
      </p:sp>
      <p:sp>
        <p:nvSpPr>
          <p:cNvPr id="3" name="직사각형 37">
            <a:extLst>
              <a:ext uri="{FF2B5EF4-FFF2-40B4-BE49-F238E27FC236}">
                <a16:creationId xmlns:a16="http://schemas.microsoft.com/office/drawing/2014/main" id="{5E7337E2-6C3B-F34F-458A-A1718C166285}"/>
              </a:ext>
            </a:extLst>
          </p:cNvPr>
          <p:cNvSpPr/>
          <p:nvPr/>
        </p:nvSpPr>
        <p:spPr>
          <a:xfrm>
            <a:off x="187033" y="10065925"/>
            <a:ext cx="21657898" cy="14311610"/>
          </a:xfrm>
          <a:prstGeom prst="rect">
            <a:avLst/>
          </a:prstGeom>
          <a:noFill/>
          <a:ln w="889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wrap="square" tIns="0" bIns="0" rtlCol="0" anchor="t" anchorCtr="0">
            <a:spAutoFit/>
          </a:bodyPr>
          <a:lstStyle/>
          <a:p>
            <a:pPr algn="just"/>
            <a:r>
              <a:rPr lang="en-US" altLang="ko-KR" sz="5000" b="1" dirty="0">
                <a:solidFill>
                  <a:schemeClr val="tx1"/>
                </a:solidFill>
                <a:latin typeface="Times New Roman" panose="02020603050405020304" pitchFamily="18" charset="0"/>
                <a:cs typeface="Times New Roman" panose="02020603050405020304" pitchFamily="18" charset="0"/>
              </a:rPr>
              <a:t>FLDPLN Methodology</a:t>
            </a: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marL="571500" indent="-571500" algn="just">
              <a:buFont typeface="Wingdings" panose="05000000000000000000" pitchFamily="2" charset="2"/>
              <a:buChar char="q"/>
            </a:pPr>
            <a:r>
              <a:rPr lang="en-US" altLang="ko-KR" sz="4000" dirty="0">
                <a:solidFill>
                  <a:schemeClr val="tx1"/>
                </a:solidFill>
                <a:latin typeface="Times New Roman" panose="02020603050405020304" pitchFamily="18" charset="0"/>
                <a:cs typeface="Times New Roman" panose="02020603050405020304" pitchFamily="18" charset="0"/>
              </a:rPr>
              <a:t>The FLDPLN utilizes the Digital Elevation Model (DEM) as the primary data source for constructing the inundation library with real-time stream elevations being used to access the library and generate flood extent. </a:t>
            </a:r>
          </a:p>
          <a:p>
            <a:pPr marL="571500" indent="-571500" algn="just">
              <a:buFont typeface="Wingdings" panose="05000000000000000000" pitchFamily="2" charset="2"/>
              <a:buChar char="q"/>
            </a:pPr>
            <a:r>
              <a:rPr lang="en-US" altLang="ko-KR" sz="4000" dirty="0">
                <a:solidFill>
                  <a:schemeClr val="tx1"/>
                </a:solidFill>
                <a:latin typeface="Times New Roman" panose="02020603050405020304" pitchFamily="18" charset="0"/>
                <a:cs typeface="Times New Roman" panose="02020603050405020304" pitchFamily="18" charset="0"/>
              </a:rPr>
              <a:t>In the FLDPLN algorithm, when the computation encounters internal sub-watershed divides, it does not halt the flooding process as HAND does. Instead, water is allowed to spill over these divides, thereby inundating areas beyond the divide. </a:t>
            </a:r>
          </a:p>
          <a:p>
            <a:pPr marL="571500" indent="-571500" algn="just">
              <a:buFont typeface="Wingdings" panose="05000000000000000000" pitchFamily="2" charset="2"/>
              <a:buChar char="q"/>
            </a:pPr>
            <a:r>
              <a:rPr lang="en-US" altLang="ko-KR" sz="4000" dirty="0">
                <a:solidFill>
                  <a:schemeClr val="tx1"/>
                </a:solidFill>
                <a:latin typeface="Times New Roman" panose="02020603050405020304" pitchFamily="18" charset="0"/>
                <a:cs typeface="Times New Roman" panose="02020603050405020304" pitchFamily="18" charset="0"/>
              </a:rPr>
              <a:t>Via iterative calculations, the spillover contributes to additional backwater flooding until a steady state is achieved. </a:t>
            </a:r>
          </a:p>
          <a:p>
            <a:pPr marL="571500" indent="-571500" algn="just">
              <a:buFont typeface="Wingdings" panose="05000000000000000000" pitchFamily="2" charset="2"/>
              <a:buChar char="q"/>
            </a:pPr>
            <a:r>
              <a:rPr lang="en-US" altLang="ko-KR" sz="4000" dirty="0">
                <a:solidFill>
                  <a:schemeClr val="tx1"/>
                </a:solidFill>
                <a:latin typeface="Times New Roman" panose="02020603050405020304" pitchFamily="18" charset="0"/>
                <a:cs typeface="Times New Roman" panose="02020603050405020304" pitchFamily="18" charset="0"/>
              </a:rPr>
              <a:t>It offers a continuous and natural representation of flooding, leading to accurate and adaptable method.</a:t>
            </a:r>
          </a:p>
        </p:txBody>
      </p:sp>
      <p:pic>
        <p:nvPicPr>
          <p:cNvPr id="4" name="Picture 3">
            <a:extLst>
              <a:ext uri="{FF2B5EF4-FFF2-40B4-BE49-F238E27FC236}">
                <a16:creationId xmlns:a16="http://schemas.microsoft.com/office/drawing/2014/main" id="{FEFEC101-19F5-01E6-4791-50971B675C85}"/>
              </a:ext>
            </a:extLst>
          </p:cNvPr>
          <p:cNvPicPr preferRelativeResize="0">
            <a:picLocks/>
          </p:cNvPicPr>
          <p:nvPr/>
        </p:nvPicPr>
        <p:blipFill>
          <a:blip r:embed="rId5"/>
          <a:stretch>
            <a:fillRect/>
          </a:stretch>
        </p:blipFill>
        <p:spPr>
          <a:xfrm>
            <a:off x="767082" y="10951603"/>
            <a:ext cx="20497800" cy="7808674"/>
          </a:xfrm>
          <a:prstGeom prst="rect">
            <a:avLst/>
          </a:prstGeom>
        </p:spPr>
      </p:pic>
      <p:sp>
        <p:nvSpPr>
          <p:cNvPr id="6" name="직사각형 37">
            <a:extLst>
              <a:ext uri="{FF2B5EF4-FFF2-40B4-BE49-F238E27FC236}">
                <a16:creationId xmlns:a16="http://schemas.microsoft.com/office/drawing/2014/main" id="{6B5C338F-F641-70AE-4098-4D1545AA8362}"/>
              </a:ext>
            </a:extLst>
          </p:cNvPr>
          <p:cNvSpPr/>
          <p:nvPr/>
        </p:nvSpPr>
        <p:spPr>
          <a:xfrm>
            <a:off x="22046268" y="4183475"/>
            <a:ext cx="21657898" cy="20621030"/>
          </a:xfrm>
          <a:prstGeom prst="rect">
            <a:avLst/>
          </a:prstGeom>
          <a:noFill/>
          <a:ln w="889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wrap="square" tIns="0" bIns="0" rtlCol="0" anchor="t" anchorCtr="0">
            <a:spAutoFit/>
          </a:bodyPr>
          <a:lstStyle/>
          <a:p>
            <a:pPr algn="just"/>
            <a:r>
              <a:rPr lang="en-US" altLang="ko-KR" sz="5000" b="1" dirty="0">
                <a:solidFill>
                  <a:schemeClr val="tx1"/>
                </a:solidFill>
                <a:latin typeface="Times New Roman" panose="02020603050405020304" pitchFamily="18" charset="0"/>
                <a:cs typeface="Times New Roman" panose="02020603050405020304" pitchFamily="18" charset="0"/>
              </a:rPr>
              <a:t>Comparative Case Studies</a:t>
            </a:r>
            <a:endParaRPr lang="en-US" altLang="ko-KR" sz="5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algn="just"/>
            <a:endParaRPr lang="en-US" altLang="ko-KR" sz="4000" dirty="0">
              <a:solidFill>
                <a:schemeClr val="tx1"/>
              </a:solidFill>
              <a:latin typeface="Times New Roman" panose="02020603050405020304" pitchFamily="18" charset="0"/>
              <a:cs typeface="Times New Roman" panose="02020603050405020304" pitchFamily="18" charset="0"/>
            </a:endParaRPr>
          </a:p>
          <a:p>
            <a:pPr marL="514350" indent="-514350" algn="just">
              <a:buAutoNum type="alphaUcParenBoth"/>
            </a:pPr>
            <a:endParaRPr lang="en-US" altLang="ko-KR" sz="3500" dirty="0">
              <a:solidFill>
                <a:schemeClr val="tx1"/>
              </a:solidFill>
              <a:latin typeface="Times New Roman" panose="02020603050405020304" pitchFamily="18" charset="0"/>
              <a:cs typeface="Times New Roman" panose="02020603050405020304" pitchFamily="18" charset="0"/>
            </a:endParaRPr>
          </a:p>
          <a:p>
            <a:pPr marL="514350" indent="-514350" algn="just">
              <a:buAutoNum type="alphaUcParenBoth"/>
            </a:pPr>
            <a:r>
              <a:rPr lang="en-US" altLang="ko-KR" sz="3500" dirty="0">
                <a:solidFill>
                  <a:schemeClr val="tx1"/>
                </a:solidFill>
                <a:latin typeface="Times New Roman" panose="02020603050405020304" pitchFamily="18" charset="0"/>
                <a:cs typeface="Times New Roman" panose="02020603050405020304" pitchFamily="18" charset="0"/>
              </a:rPr>
              <a:t> </a:t>
            </a:r>
            <a:r>
              <a:rPr lang="en-US" altLang="ko-KR" sz="3500" dirty="0">
                <a:solidFill>
                  <a:srgbClr val="FF0000"/>
                </a:solidFill>
                <a:latin typeface="Times New Roman" panose="02020603050405020304" pitchFamily="18" charset="0"/>
                <a:cs typeface="Times New Roman" panose="02020603050405020304" pitchFamily="18" charset="0"/>
              </a:rPr>
              <a:t>FLDPLN</a:t>
            </a:r>
            <a:r>
              <a:rPr lang="en-US" altLang="ko-KR" sz="3500" dirty="0">
                <a:solidFill>
                  <a:schemeClr val="tx1"/>
                </a:solidFill>
                <a:latin typeface="Times New Roman" panose="02020603050405020304" pitchFamily="18" charset="0"/>
                <a:cs typeface="Times New Roman" panose="02020603050405020304" pitchFamily="18" charset="0"/>
              </a:rPr>
              <a:t> with gauges. </a:t>
            </a:r>
            <a:r>
              <a:rPr lang="en-US" altLang="ko-KR" sz="3500" dirty="0">
                <a:solidFill>
                  <a:srgbClr val="FF0000"/>
                </a:solidFill>
                <a:latin typeface="Times New Roman" panose="02020603050405020304" pitchFamily="18" charset="0"/>
                <a:cs typeface="Times New Roman" panose="02020603050405020304" pitchFamily="18" charset="0"/>
              </a:rPr>
              <a:t>HAND</a:t>
            </a:r>
            <a:r>
              <a:rPr lang="en-US" altLang="ko-KR" sz="3500" dirty="0">
                <a:solidFill>
                  <a:schemeClr val="tx1"/>
                </a:solidFill>
                <a:latin typeface="Times New Roman" panose="02020603050405020304" pitchFamily="18" charset="0"/>
                <a:cs typeface="Times New Roman" panose="02020603050405020304" pitchFamily="18" charset="0"/>
              </a:rPr>
              <a:t> with NWC SRC stages (NWM v2.1). </a:t>
            </a:r>
            <a:r>
              <a:rPr lang="en-US" altLang="ko-KR" sz="3500" dirty="0">
                <a:solidFill>
                  <a:srgbClr val="FF0000"/>
                </a:solidFill>
                <a:latin typeface="Times New Roman" panose="02020603050405020304" pitchFamily="18" charset="0"/>
                <a:cs typeface="Times New Roman" panose="02020603050405020304" pitchFamily="18" charset="0"/>
              </a:rPr>
              <a:t>Ref.</a:t>
            </a:r>
            <a:r>
              <a:rPr lang="en-US" altLang="ko-KR" sz="3500" dirty="0">
                <a:solidFill>
                  <a:schemeClr val="tx1"/>
                </a:solidFill>
                <a:latin typeface="Times New Roman" panose="02020603050405020304" pitchFamily="18" charset="0"/>
                <a:cs typeface="Times New Roman" panose="02020603050405020304" pitchFamily="18" charset="0"/>
              </a:rPr>
              <a:t> NYSEG aerial survey.</a:t>
            </a:r>
          </a:p>
          <a:p>
            <a:pPr marL="514350" indent="-514350" algn="just">
              <a:buAutoNum type="alphaUcParenBoth"/>
            </a:pPr>
            <a:r>
              <a:rPr lang="en-US" altLang="ko-KR" sz="3500" dirty="0">
                <a:solidFill>
                  <a:schemeClr val="tx1"/>
                </a:solidFill>
                <a:latin typeface="Times New Roman" panose="02020603050405020304" pitchFamily="18" charset="0"/>
                <a:cs typeface="Times New Roman" panose="02020603050405020304" pitchFamily="18" charset="0"/>
              </a:rPr>
              <a:t> </a:t>
            </a:r>
            <a:r>
              <a:rPr lang="en-US" altLang="ko-KR" sz="3500" dirty="0">
                <a:solidFill>
                  <a:srgbClr val="FF0000"/>
                </a:solidFill>
                <a:latin typeface="Times New Roman" panose="02020603050405020304" pitchFamily="18" charset="0"/>
                <a:cs typeface="Times New Roman" panose="02020603050405020304" pitchFamily="18" charset="0"/>
              </a:rPr>
              <a:t>Both</a:t>
            </a:r>
            <a:r>
              <a:rPr lang="en-US" altLang="ko-KR" sz="3500" dirty="0">
                <a:solidFill>
                  <a:schemeClr val="tx1"/>
                </a:solidFill>
                <a:latin typeface="Times New Roman" panose="02020603050405020304" pitchFamily="18" charset="0"/>
                <a:cs typeface="Times New Roman" panose="02020603050405020304" pitchFamily="18" charset="0"/>
              </a:rPr>
              <a:t> with NWM Retrospective v2.1 and NWC SRC stages. </a:t>
            </a:r>
            <a:r>
              <a:rPr lang="en-US" altLang="ko-KR" sz="3500" dirty="0">
                <a:solidFill>
                  <a:srgbClr val="FF0000"/>
                </a:solidFill>
                <a:latin typeface="Times New Roman" panose="02020603050405020304" pitchFamily="18" charset="0"/>
                <a:cs typeface="Times New Roman" panose="02020603050405020304" pitchFamily="18" charset="0"/>
              </a:rPr>
              <a:t>Ref.</a:t>
            </a:r>
            <a:r>
              <a:rPr lang="en-US" altLang="ko-KR" sz="3500" dirty="0">
                <a:solidFill>
                  <a:schemeClr val="tx1"/>
                </a:solidFill>
                <a:latin typeface="Times New Roman" panose="02020603050405020304" pitchFamily="18" charset="0"/>
                <a:cs typeface="Times New Roman" panose="02020603050405020304" pitchFamily="18" charset="0"/>
              </a:rPr>
              <a:t> AHPS inundation map (HEC-RAS).</a:t>
            </a:r>
          </a:p>
          <a:p>
            <a:pPr marL="514350" indent="-514350" algn="just">
              <a:buAutoNum type="alphaUcParenBoth"/>
            </a:pPr>
            <a:r>
              <a:rPr lang="en-US" altLang="ko-KR" sz="3500" dirty="0">
                <a:solidFill>
                  <a:schemeClr val="tx1"/>
                </a:solidFill>
                <a:latin typeface="Times New Roman" panose="02020603050405020304" pitchFamily="18" charset="0"/>
                <a:cs typeface="Times New Roman" panose="02020603050405020304" pitchFamily="18" charset="0"/>
              </a:rPr>
              <a:t> </a:t>
            </a:r>
            <a:r>
              <a:rPr lang="en-US" altLang="ko-KR" sz="3500" dirty="0">
                <a:solidFill>
                  <a:srgbClr val="FF0000"/>
                </a:solidFill>
                <a:latin typeface="Times New Roman" panose="02020603050405020304" pitchFamily="18" charset="0"/>
                <a:cs typeface="Times New Roman" panose="02020603050405020304" pitchFamily="18" charset="0"/>
              </a:rPr>
              <a:t>Both</a:t>
            </a:r>
            <a:r>
              <a:rPr lang="en-US" altLang="ko-KR" sz="3500" dirty="0">
                <a:solidFill>
                  <a:schemeClr val="tx1"/>
                </a:solidFill>
                <a:latin typeface="Times New Roman" panose="02020603050405020304" pitchFamily="18" charset="0"/>
                <a:cs typeface="Times New Roman" panose="02020603050405020304" pitchFamily="18" charset="0"/>
              </a:rPr>
              <a:t> with NWM Retrospective v2.1 and NWC SRC stages. </a:t>
            </a:r>
            <a:r>
              <a:rPr lang="en-US" altLang="ko-KR" sz="3500" dirty="0">
                <a:solidFill>
                  <a:srgbClr val="FF0000"/>
                </a:solidFill>
                <a:latin typeface="Times New Roman" panose="02020603050405020304" pitchFamily="18" charset="0"/>
                <a:cs typeface="Times New Roman" panose="02020603050405020304" pitchFamily="18" charset="0"/>
              </a:rPr>
              <a:t>Ref</a:t>
            </a:r>
            <a:r>
              <a:rPr lang="en-US" altLang="ko-KR" sz="3500" dirty="0">
                <a:solidFill>
                  <a:schemeClr val="tx1"/>
                </a:solidFill>
                <a:latin typeface="Times New Roman" panose="02020603050405020304" pitchFamily="18" charset="0"/>
                <a:cs typeface="Times New Roman" panose="02020603050405020304" pitchFamily="18" charset="0"/>
              </a:rPr>
              <a:t>. HEC-RAS.</a:t>
            </a:r>
          </a:p>
          <a:p>
            <a:pPr marL="514350" indent="-514350" algn="just">
              <a:buAutoNum type="alphaUcParenBoth"/>
            </a:pPr>
            <a:r>
              <a:rPr lang="en-US" altLang="ko-KR" sz="3500" dirty="0">
                <a:solidFill>
                  <a:schemeClr val="tx1"/>
                </a:solidFill>
                <a:latin typeface="Times New Roman" panose="02020603050405020304" pitchFamily="18" charset="0"/>
                <a:cs typeface="Times New Roman" panose="02020603050405020304" pitchFamily="18" charset="0"/>
              </a:rPr>
              <a:t> </a:t>
            </a:r>
            <a:r>
              <a:rPr lang="en-US" altLang="ko-KR" sz="3500" dirty="0">
                <a:solidFill>
                  <a:srgbClr val="FF0000"/>
                </a:solidFill>
                <a:latin typeface="Times New Roman" panose="02020603050405020304" pitchFamily="18" charset="0"/>
                <a:cs typeface="Times New Roman" panose="02020603050405020304" pitchFamily="18" charset="0"/>
              </a:rPr>
              <a:t>FLDPLN</a:t>
            </a:r>
            <a:r>
              <a:rPr lang="en-US" altLang="ko-KR" sz="3500" dirty="0">
                <a:solidFill>
                  <a:schemeClr val="tx1"/>
                </a:solidFill>
                <a:latin typeface="Times New Roman" panose="02020603050405020304" pitchFamily="18" charset="0"/>
                <a:cs typeface="Times New Roman" panose="02020603050405020304" pitchFamily="18" charset="0"/>
              </a:rPr>
              <a:t> with gauges. </a:t>
            </a:r>
            <a:r>
              <a:rPr lang="en-US" altLang="ko-KR" sz="3500" dirty="0">
                <a:solidFill>
                  <a:srgbClr val="FF0000"/>
                </a:solidFill>
                <a:latin typeface="Times New Roman" panose="02020603050405020304" pitchFamily="18" charset="0"/>
                <a:cs typeface="Times New Roman" panose="02020603050405020304" pitchFamily="18" charset="0"/>
              </a:rPr>
              <a:t>HAND</a:t>
            </a:r>
            <a:r>
              <a:rPr lang="en-US" altLang="ko-KR" sz="3500" dirty="0">
                <a:solidFill>
                  <a:schemeClr val="tx1"/>
                </a:solidFill>
                <a:latin typeface="Times New Roman" panose="02020603050405020304" pitchFamily="18" charset="0"/>
                <a:cs typeface="Times New Roman" panose="02020603050405020304" pitchFamily="18" charset="0"/>
              </a:rPr>
              <a:t> with NWC SRC stages (NWM v2.1). </a:t>
            </a:r>
            <a:r>
              <a:rPr lang="en-US" altLang="ko-KR" sz="3500" dirty="0">
                <a:solidFill>
                  <a:srgbClr val="FF0000"/>
                </a:solidFill>
                <a:latin typeface="Times New Roman" panose="02020603050405020304" pitchFamily="18" charset="0"/>
                <a:cs typeface="Times New Roman" panose="02020603050405020304" pitchFamily="18" charset="0"/>
              </a:rPr>
              <a:t>Ref.</a:t>
            </a:r>
            <a:r>
              <a:rPr lang="en-US" altLang="ko-KR" sz="3500" dirty="0">
                <a:solidFill>
                  <a:schemeClr val="tx1"/>
                </a:solidFill>
                <a:latin typeface="Times New Roman" panose="02020603050405020304" pitchFamily="18" charset="0"/>
                <a:cs typeface="Times New Roman" panose="02020603050405020304" pitchFamily="18" charset="0"/>
              </a:rPr>
              <a:t> Sentinel-2. </a:t>
            </a:r>
          </a:p>
          <a:p>
            <a:pPr marL="514350" indent="-514350" algn="just">
              <a:buAutoNum type="alphaUcParenBoth"/>
            </a:pPr>
            <a:r>
              <a:rPr lang="en-US" altLang="ko-KR" sz="3500" dirty="0">
                <a:solidFill>
                  <a:schemeClr val="tx1"/>
                </a:solidFill>
                <a:latin typeface="Times New Roman" panose="02020603050405020304" pitchFamily="18" charset="0"/>
                <a:cs typeface="Times New Roman" panose="02020603050405020304" pitchFamily="18" charset="0"/>
              </a:rPr>
              <a:t> </a:t>
            </a:r>
            <a:r>
              <a:rPr lang="en-US" altLang="ko-KR" sz="3500" dirty="0">
                <a:solidFill>
                  <a:srgbClr val="FF0000"/>
                </a:solidFill>
                <a:latin typeface="Times New Roman" panose="02020603050405020304" pitchFamily="18" charset="0"/>
                <a:cs typeface="Times New Roman" panose="02020603050405020304" pitchFamily="18" charset="0"/>
              </a:rPr>
              <a:t>Both</a:t>
            </a:r>
            <a:r>
              <a:rPr lang="en-US" altLang="ko-KR" sz="3500" dirty="0">
                <a:solidFill>
                  <a:schemeClr val="tx1"/>
                </a:solidFill>
                <a:latin typeface="Times New Roman" panose="02020603050405020304" pitchFamily="18" charset="0"/>
                <a:cs typeface="Times New Roman" panose="02020603050405020304" pitchFamily="18" charset="0"/>
              </a:rPr>
              <a:t> with NWM Retrospective v2.1 and NWC SRC stages. </a:t>
            </a:r>
            <a:r>
              <a:rPr lang="en-US" altLang="ko-KR" sz="3500" dirty="0">
                <a:solidFill>
                  <a:srgbClr val="FF0000"/>
                </a:solidFill>
                <a:latin typeface="Times New Roman" panose="02020603050405020304" pitchFamily="18" charset="0"/>
                <a:cs typeface="Times New Roman" panose="02020603050405020304" pitchFamily="18" charset="0"/>
              </a:rPr>
              <a:t>Ref.</a:t>
            </a:r>
            <a:r>
              <a:rPr lang="en-US" altLang="ko-KR" sz="3500" dirty="0">
                <a:solidFill>
                  <a:schemeClr val="tx1"/>
                </a:solidFill>
                <a:latin typeface="Times New Roman" panose="02020603050405020304" pitchFamily="18" charset="0"/>
                <a:cs typeface="Times New Roman" panose="02020603050405020304" pitchFamily="18" charset="0"/>
              </a:rPr>
              <a:t> Sentinel-2.</a:t>
            </a:r>
          </a:p>
        </p:txBody>
      </p:sp>
      <p:pic>
        <p:nvPicPr>
          <p:cNvPr id="11" name="Picture 10">
            <a:extLst>
              <a:ext uri="{FF2B5EF4-FFF2-40B4-BE49-F238E27FC236}">
                <a16:creationId xmlns:a16="http://schemas.microsoft.com/office/drawing/2014/main" id="{6E47DBD4-0AA9-5B76-0694-65C802B93C7D}"/>
              </a:ext>
            </a:extLst>
          </p:cNvPr>
          <p:cNvPicPr>
            <a:picLocks noChangeAspect="1"/>
          </p:cNvPicPr>
          <p:nvPr/>
        </p:nvPicPr>
        <p:blipFill>
          <a:blip r:embed="rId6"/>
          <a:stretch>
            <a:fillRect/>
          </a:stretch>
        </p:blipFill>
        <p:spPr>
          <a:xfrm>
            <a:off x="22185569" y="5106623"/>
            <a:ext cx="21379296" cy="16374490"/>
          </a:xfrm>
          <a:prstGeom prst="rect">
            <a:avLst/>
          </a:prstGeom>
        </p:spPr>
      </p:pic>
      <p:sp>
        <p:nvSpPr>
          <p:cNvPr id="13" name="직사각형 37">
            <a:extLst>
              <a:ext uri="{FF2B5EF4-FFF2-40B4-BE49-F238E27FC236}">
                <a16:creationId xmlns:a16="http://schemas.microsoft.com/office/drawing/2014/main" id="{174D697E-FB90-78F8-46B6-AE7564EFCE2E}"/>
              </a:ext>
            </a:extLst>
          </p:cNvPr>
          <p:cNvSpPr/>
          <p:nvPr/>
        </p:nvSpPr>
        <p:spPr>
          <a:xfrm>
            <a:off x="187033" y="24508164"/>
            <a:ext cx="21657898" cy="6309420"/>
          </a:xfrm>
          <a:prstGeom prst="rect">
            <a:avLst/>
          </a:prstGeom>
          <a:noFill/>
          <a:ln w="889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wrap="square" tIns="0" bIns="0" rtlCol="0" anchor="t" anchorCtr="0">
            <a:spAutoFit/>
          </a:bodyPr>
          <a:lstStyle/>
          <a:p>
            <a:pPr algn="just"/>
            <a:r>
              <a:rPr lang="en-US" altLang="ko-KR" sz="5000" b="1" dirty="0">
                <a:solidFill>
                  <a:schemeClr val="tx1"/>
                </a:solidFill>
                <a:latin typeface="Times New Roman" panose="02020603050405020304" pitchFamily="18" charset="0"/>
                <a:cs typeface="Times New Roman" panose="02020603050405020304" pitchFamily="18" charset="0"/>
              </a:rPr>
              <a:t>Results and Discussion</a:t>
            </a:r>
          </a:p>
          <a:p>
            <a:pPr marL="571500" indent="-571500" algn="just">
              <a:buFont typeface="Wingdings" panose="05000000000000000000" pitchFamily="2" charset="2"/>
              <a:buChar char="q"/>
            </a:pPr>
            <a:r>
              <a:rPr lang="en-US" altLang="ko-KR" sz="4000" dirty="0">
                <a:solidFill>
                  <a:schemeClr val="tx1"/>
                </a:solidFill>
                <a:latin typeface="Times New Roman" panose="02020603050405020304" pitchFamily="18" charset="0"/>
                <a:cs typeface="Times New Roman" panose="02020603050405020304" pitchFamily="18" charset="0"/>
              </a:rPr>
              <a:t>FLDPLN demonstrated high accuracy in predicting flood extent and depth across diverse case studies. Its ability to interpolate stages between FLDPLN-based Synthetic Rating Curves (SRC) contributed to reliable results for both small and large-scale flood events.</a:t>
            </a:r>
          </a:p>
          <a:p>
            <a:pPr marL="571500" indent="-571500" algn="just">
              <a:buFont typeface="Wingdings" panose="05000000000000000000" pitchFamily="2" charset="2"/>
              <a:buChar char="q"/>
            </a:pPr>
            <a:r>
              <a:rPr lang="en-US" altLang="ko-KR" sz="4000" dirty="0">
                <a:solidFill>
                  <a:schemeClr val="tx1"/>
                </a:solidFill>
                <a:latin typeface="Times New Roman" panose="02020603050405020304" pitchFamily="18" charset="0"/>
                <a:cs typeface="Times New Roman" panose="02020603050405020304" pitchFamily="18" charset="0"/>
              </a:rPr>
              <a:t>The spillover mechanism allowed for a more realistic representation of water flow across internal boundaries, improving flood spread predictions in complex terrains. This feature enhanced flood extent mapping in inter-tributary areas, surpassing other models’ limitations.</a:t>
            </a:r>
          </a:p>
          <a:p>
            <a:pPr marL="571500" indent="-571500" algn="just">
              <a:buFont typeface="Wingdings" panose="05000000000000000000" pitchFamily="2" charset="2"/>
              <a:buChar char="q"/>
            </a:pPr>
            <a:r>
              <a:rPr lang="en-US" altLang="ko-KR" sz="4000" dirty="0">
                <a:solidFill>
                  <a:schemeClr val="tx1"/>
                </a:solidFill>
                <a:latin typeface="Times New Roman" panose="02020603050405020304" pitchFamily="18" charset="0"/>
                <a:cs typeface="Times New Roman" panose="02020603050405020304" pitchFamily="18" charset="0"/>
              </a:rPr>
              <a:t>FLDPLN provides a more accurate connection between proxy gauges and mapping methods including HAND4 FIM, enabling seamless application in varying topographical and meteorological conditions. The model delivered consistent results even in challenging floodplain areas with diverse terrain.</a:t>
            </a:r>
          </a:p>
        </p:txBody>
      </p:sp>
      <p:sp>
        <p:nvSpPr>
          <p:cNvPr id="14" name="직사각형 37">
            <a:extLst>
              <a:ext uri="{FF2B5EF4-FFF2-40B4-BE49-F238E27FC236}">
                <a16:creationId xmlns:a16="http://schemas.microsoft.com/office/drawing/2014/main" id="{5F9F08B8-F8DE-0063-A91A-F91A4504540B}"/>
              </a:ext>
            </a:extLst>
          </p:cNvPr>
          <p:cNvSpPr/>
          <p:nvPr/>
        </p:nvSpPr>
        <p:spPr>
          <a:xfrm>
            <a:off x="22046268" y="24936305"/>
            <a:ext cx="21657898" cy="7848302"/>
          </a:xfrm>
          <a:prstGeom prst="rect">
            <a:avLst/>
          </a:prstGeom>
          <a:noFill/>
          <a:ln w="889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wrap="square" tIns="0" bIns="0" rtlCol="0" anchor="t" anchorCtr="0">
            <a:spAutoFit/>
          </a:bodyPr>
          <a:lstStyle/>
          <a:p>
            <a:pPr algn="just"/>
            <a:r>
              <a:rPr lang="en-US" altLang="ko-KR" sz="5000" b="1" dirty="0">
                <a:solidFill>
                  <a:schemeClr val="tx1"/>
                </a:solidFill>
                <a:latin typeface="Times New Roman" panose="02020603050405020304" pitchFamily="18" charset="0"/>
                <a:cs typeface="Times New Roman" panose="02020603050405020304" pitchFamily="18" charset="0"/>
              </a:rPr>
              <a:t>Conclusion</a:t>
            </a:r>
          </a:p>
          <a:p>
            <a:pPr marL="571500" indent="-571500" algn="just">
              <a:buFont typeface="Wingdings" panose="05000000000000000000" pitchFamily="2" charset="2"/>
              <a:buChar char="q"/>
            </a:pPr>
            <a:r>
              <a:rPr lang="en-US" altLang="ko-KR" sz="4000" dirty="0">
                <a:solidFill>
                  <a:schemeClr val="tx1"/>
                </a:solidFill>
                <a:latin typeface="Times New Roman" panose="02020603050405020304" pitchFamily="18" charset="0"/>
                <a:cs typeface="Times New Roman" panose="02020603050405020304" pitchFamily="18" charset="0"/>
              </a:rPr>
              <a:t>Summary of Key Findings</a:t>
            </a:r>
          </a:p>
          <a:p>
            <a:pPr algn="just"/>
            <a:r>
              <a:rPr lang="en-US" altLang="ko-KR" sz="4000" dirty="0">
                <a:solidFill>
                  <a:schemeClr val="tx1"/>
                </a:solidFill>
                <a:latin typeface="Times New Roman" panose="02020603050405020304" pitchFamily="18" charset="0"/>
                <a:cs typeface="Times New Roman" panose="02020603050405020304" pitchFamily="18" charset="0"/>
              </a:rPr>
              <a:t>FLDPLN-based SRCs significantly enhanced flood inundation predictions, providing a more accurate representation of flood extent and depth. The use of these SRCs together with remote sensing proxy gauges allowed FLDPLN to interpolate data effectively, improving adaptability to various hydrological conditions and ensuring reliable predictions in complex landscapes.</a:t>
            </a:r>
          </a:p>
          <a:p>
            <a:pPr algn="just"/>
            <a:endParaRPr lang="en-US" altLang="ko-KR" sz="2000" dirty="0">
              <a:solidFill>
                <a:schemeClr val="tx1"/>
              </a:solidFill>
              <a:latin typeface="Times New Roman" panose="02020603050405020304" pitchFamily="18" charset="0"/>
              <a:cs typeface="Times New Roman" panose="02020603050405020304" pitchFamily="18" charset="0"/>
            </a:endParaRPr>
          </a:p>
          <a:p>
            <a:pPr marL="571500" indent="-571500" algn="just">
              <a:buFont typeface="Wingdings" panose="05000000000000000000" pitchFamily="2" charset="2"/>
              <a:buChar char="q"/>
            </a:pPr>
            <a:r>
              <a:rPr lang="en-US" altLang="ko-KR" sz="4000" dirty="0">
                <a:solidFill>
                  <a:schemeClr val="tx1"/>
                </a:solidFill>
                <a:latin typeface="Times New Roman" panose="02020603050405020304" pitchFamily="18" charset="0"/>
                <a:cs typeface="Times New Roman" panose="02020603050405020304" pitchFamily="18" charset="0"/>
              </a:rPr>
              <a:t>Future Directions</a:t>
            </a:r>
          </a:p>
          <a:p>
            <a:pPr algn="just"/>
            <a:r>
              <a:rPr lang="en-US" altLang="ko-KR" sz="4000" dirty="0">
                <a:solidFill>
                  <a:schemeClr val="tx1"/>
                </a:solidFill>
                <a:latin typeface="Times New Roman" panose="02020603050405020304" pitchFamily="18" charset="0"/>
                <a:cs typeface="Times New Roman" panose="02020603050405020304" pitchFamily="18" charset="0"/>
              </a:rPr>
              <a:t>Future enhancements will focus on optimizing the development of FLDPLN-based SRCs to further refine flood mapping accuracy. By developing robust algorithms for SRC integration and processes, we aim to enhance the model's predictive capabilities. This approach will facilitate better management of intricate drainage systems and allow for the seamless incorporation of real-time data, thereby improving flood forecasting precision across diverse scenarios.</a:t>
            </a:r>
          </a:p>
        </p:txBody>
      </p:sp>
      <p:sp>
        <p:nvSpPr>
          <p:cNvPr id="15" name="직사각형 37">
            <a:extLst>
              <a:ext uri="{FF2B5EF4-FFF2-40B4-BE49-F238E27FC236}">
                <a16:creationId xmlns:a16="http://schemas.microsoft.com/office/drawing/2014/main" id="{A36DE0FE-FD97-CEA0-413A-5BDA55219F0B}"/>
              </a:ext>
            </a:extLst>
          </p:cNvPr>
          <p:cNvSpPr/>
          <p:nvPr/>
        </p:nvSpPr>
        <p:spPr>
          <a:xfrm>
            <a:off x="187033" y="30948213"/>
            <a:ext cx="21657898" cy="1846659"/>
          </a:xfrm>
          <a:prstGeom prst="rect">
            <a:avLst/>
          </a:prstGeom>
          <a:noFill/>
          <a:ln w="88900">
            <a:solidFill>
              <a:srgbClr val="990000"/>
            </a:solidFill>
          </a:ln>
        </p:spPr>
        <p:style>
          <a:lnRef idx="2">
            <a:schemeClr val="accent1">
              <a:shade val="50000"/>
            </a:schemeClr>
          </a:lnRef>
          <a:fillRef idx="1">
            <a:schemeClr val="accent1"/>
          </a:fillRef>
          <a:effectRef idx="0">
            <a:schemeClr val="accent1"/>
          </a:effectRef>
          <a:fontRef idx="minor">
            <a:schemeClr val="lt1"/>
          </a:fontRef>
        </p:style>
        <p:txBody>
          <a:bodyPr wrap="square" tIns="0" bIns="0" rtlCol="0" anchor="t" anchorCtr="0">
            <a:spAutoFit/>
          </a:bodyPr>
          <a:lstStyle/>
          <a:p>
            <a:r>
              <a:rPr lang="en-US" altLang="ko-KR" sz="5000" b="1" dirty="0">
                <a:solidFill>
                  <a:schemeClr val="tx1"/>
                </a:solidFill>
                <a:latin typeface="Times New Roman" panose="02020603050405020304" pitchFamily="18" charset="0"/>
                <a:cs typeface="Times New Roman" panose="02020603050405020304" pitchFamily="18" charset="0"/>
              </a:rPr>
              <a:t>Acknowledgment</a:t>
            </a:r>
          </a:p>
          <a:p>
            <a:pPr algn="just"/>
            <a:r>
              <a:rPr lang="en-US" altLang="ko-KR" sz="3500" dirty="0">
                <a:solidFill>
                  <a:schemeClr val="tx1"/>
                </a:solidFill>
                <a:latin typeface="Times New Roman" panose="02020603050405020304" pitchFamily="18" charset="0"/>
                <a:cs typeface="Times New Roman" panose="02020603050405020304" pitchFamily="18" charset="0"/>
              </a:rPr>
              <a:t>This research was supported by Administration NOAA, through the NOAA Cooperative Agreement with The University of Alabama (NA22NWS4320003). We thank the 2024 Summer Institute SHARP-FIM group for their contributions.</a:t>
            </a:r>
          </a:p>
        </p:txBody>
      </p:sp>
      <p:sp>
        <p:nvSpPr>
          <p:cNvPr id="16" name="Rectangle 15">
            <a:extLst>
              <a:ext uri="{FF2B5EF4-FFF2-40B4-BE49-F238E27FC236}">
                <a16:creationId xmlns:a16="http://schemas.microsoft.com/office/drawing/2014/main" id="{ECA943D0-35E3-1448-26DA-B290C91D4F7B}"/>
              </a:ext>
            </a:extLst>
          </p:cNvPr>
          <p:cNvSpPr>
            <a:spLocks/>
          </p:cNvSpPr>
          <p:nvPr/>
        </p:nvSpPr>
        <p:spPr>
          <a:xfrm>
            <a:off x="22185569" y="13008176"/>
            <a:ext cx="7056181" cy="42207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schemeClr val="tx1"/>
                </a:solidFill>
                <a:latin typeface="Times New Roman" panose="02020603050405020304" pitchFamily="18" charset="0"/>
                <a:cs typeface="Times New Roman" panose="02020603050405020304" pitchFamily="18" charset="0"/>
              </a:rPr>
              <a:t>(A) Susquehanna River (NY)</a:t>
            </a:r>
            <a:endParaRPr lang="en-US" sz="2000" b="1" dirty="0"/>
          </a:p>
        </p:txBody>
      </p:sp>
      <p:sp>
        <p:nvSpPr>
          <p:cNvPr id="19" name="Rectangle 18">
            <a:extLst>
              <a:ext uri="{FF2B5EF4-FFF2-40B4-BE49-F238E27FC236}">
                <a16:creationId xmlns:a16="http://schemas.microsoft.com/office/drawing/2014/main" id="{035AA8F3-7A2E-ADF0-F879-B393D14424C2}"/>
              </a:ext>
            </a:extLst>
          </p:cNvPr>
          <p:cNvSpPr>
            <a:spLocks/>
          </p:cNvSpPr>
          <p:nvPr/>
        </p:nvSpPr>
        <p:spPr>
          <a:xfrm>
            <a:off x="29381051" y="13008176"/>
            <a:ext cx="7056181" cy="42207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schemeClr val="tx1"/>
                </a:solidFill>
                <a:latin typeface="Times New Roman" panose="02020603050405020304" pitchFamily="18" charset="0"/>
                <a:cs typeface="Times New Roman" panose="02020603050405020304" pitchFamily="18" charset="0"/>
              </a:rPr>
              <a:t>(B) Wildcat Creek (KS)</a:t>
            </a:r>
            <a:endParaRPr lang="en-US" sz="2000" b="1" dirty="0"/>
          </a:p>
        </p:txBody>
      </p:sp>
      <p:sp>
        <p:nvSpPr>
          <p:cNvPr id="20" name="Rectangle 19">
            <a:extLst>
              <a:ext uri="{FF2B5EF4-FFF2-40B4-BE49-F238E27FC236}">
                <a16:creationId xmlns:a16="http://schemas.microsoft.com/office/drawing/2014/main" id="{90FEF369-7742-048D-9AB9-BC327DB88E1E}"/>
              </a:ext>
            </a:extLst>
          </p:cNvPr>
          <p:cNvSpPr>
            <a:spLocks/>
          </p:cNvSpPr>
          <p:nvPr/>
        </p:nvSpPr>
        <p:spPr>
          <a:xfrm>
            <a:off x="36472958" y="13008176"/>
            <a:ext cx="7056181" cy="42207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schemeClr val="tx1"/>
                </a:solidFill>
                <a:latin typeface="Times New Roman" panose="02020603050405020304" pitchFamily="18" charset="0"/>
                <a:cs typeface="Times New Roman" panose="02020603050405020304" pitchFamily="18" charset="0"/>
              </a:rPr>
              <a:t>(C) Wildcat Creek (KS)</a:t>
            </a:r>
            <a:endParaRPr lang="en-US" sz="2000" b="1" dirty="0"/>
          </a:p>
        </p:txBody>
      </p:sp>
      <p:sp>
        <p:nvSpPr>
          <p:cNvPr id="21" name="Rectangle 20">
            <a:extLst>
              <a:ext uri="{FF2B5EF4-FFF2-40B4-BE49-F238E27FC236}">
                <a16:creationId xmlns:a16="http://schemas.microsoft.com/office/drawing/2014/main" id="{FB8CDBA7-3D13-4304-DDDD-CD8931F07F88}"/>
              </a:ext>
            </a:extLst>
          </p:cNvPr>
          <p:cNvSpPr>
            <a:spLocks/>
          </p:cNvSpPr>
          <p:nvPr/>
        </p:nvSpPr>
        <p:spPr>
          <a:xfrm>
            <a:off x="22185568" y="21460513"/>
            <a:ext cx="7056181" cy="42207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schemeClr val="tx1"/>
                </a:solidFill>
                <a:latin typeface="Times New Roman" panose="02020603050405020304" pitchFamily="18" charset="0"/>
                <a:cs typeface="Times New Roman" panose="02020603050405020304" pitchFamily="18" charset="0"/>
              </a:rPr>
              <a:t>(D) Amite River (LA)</a:t>
            </a:r>
            <a:endParaRPr lang="en-US" sz="2000" b="1" dirty="0"/>
          </a:p>
        </p:txBody>
      </p:sp>
      <p:sp>
        <p:nvSpPr>
          <p:cNvPr id="22" name="Rectangle 21">
            <a:extLst>
              <a:ext uri="{FF2B5EF4-FFF2-40B4-BE49-F238E27FC236}">
                <a16:creationId xmlns:a16="http://schemas.microsoft.com/office/drawing/2014/main" id="{5BC0EBE2-E49D-AD1B-35FE-CBCDBAC6224C}"/>
              </a:ext>
            </a:extLst>
          </p:cNvPr>
          <p:cNvSpPr>
            <a:spLocks/>
          </p:cNvSpPr>
          <p:nvPr/>
        </p:nvSpPr>
        <p:spPr>
          <a:xfrm>
            <a:off x="29381049" y="21460513"/>
            <a:ext cx="7056181" cy="42207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schemeClr val="tx1"/>
                </a:solidFill>
                <a:latin typeface="Times New Roman" panose="02020603050405020304" pitchFamily="18" charset="0"/>
                <a:cs typeface="Times New Roman" panose="02020603050405020304" pitchFamily="18" charset="0"/>
              </a:rPr>
              <a:t>(E) Verdigris River (KS)</a:t>
            </a:r>
            <a:endParaRPr lang="en-US" sz="2000" b="1" dirty="0"/>
          </a:p>
        </p:txBody>
      </p:sp>
      <p:sp>
        <p:nvSpPr>
          <p:cNvPr id="23" name="Arrow: Right 22">
            <a:extLst>
              <a:ext uri="{FF2B5EF4-FFF2-40B4-BE49-F238E27FC236}">
                <a16:creationId xmlns:a16="http://schemas.microsoft.com/office/drawing/2014/main" id="{C011FFAE-1AE2-3927-E8B4-4C59DCF819D1}"/>
              </a:ext>
            </a:extLst>
          </p:cNvPr>
          <p:cNvSpPr/>
          <p:nvPr/>
        </p:nvSpPr>
        <p:spPr>
          <a:xfrm>
            <a:off x="14287500" y="14493990"/>
            <a:ext cx="571500" cy="571500"/>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직사각형 37">
            <a:extLst>
              <a:ext uri="{FF2B5EF4-FFF2-40B4-BE49-F238E27FC236}">
                <a16:creationId xmlns:a16="http://schemas.microsoft.com/office/drawing/2014/main" id="{B19A3700-D4D2-9D0A-2C72-A1229117171B}"/>
              </a:ext>
            </a:extLst>
          </p:cNvPr>
          <p:cNvSpPr/>
          <p:nvPr/>
        </p:nvSpPr>
        <p:spPr>
          <a:xfrm>
            <a:off x="37194523" y="14347138"/>
            <a:ext cx="6334616" cy="6217087"/>
          </a:xfrm>
          <a:prstGeom prst="rect">
            <a:avLst/>
          </a:prstGeom>
          <a:noFill/>
          <a:ln w="88900">
            <a:noFill/>
          </a:ln>
        </p:spPr>
        <p:style>
          <a:lnRef idx="2">
            <a:schemeClr val="accent1">
              <a:shade val="50000"/>
            </a:schemeClr>
          </a:lnRef>
          <a:fillRef idx="1">
            <a:schemeClr val="accent1"/>
          </a:fillRef>
          <a:effectRef idx="0">
            <a:schemeClr val="accent1"/>
          </a:effectRef>
          <a:fontRef idx="minor">
            <a:schemeClr val="lt1"/>
          </a:fontRef>
        </p:style>
        <p:txBody>
          <a:bodyPr wrap="square" tIns="0" bIns="0" rtlCol="0" anchor="t" anchorCtr="0">
            <a:spAutoFit/>
          </a:bodyPr>
          <a:lstStyle/>
          <a:p>
            <a:endParaRPr lang="en-US" altLang="ko-KR" sz="3500" b="1" dirty="0">
              <a:solidFill>
                <a:schemeClr val="tx1"/>
              </a:solidFill>
              <a:latin typeface="Times New Roman" panose="02020603050405020304" pitchFamily="18" charset="0"/>
              <a:cs typeface="Times New Roman" panose="02020603050405020304" pitchFamily="18" charset="0"/>
            </a:endParaRPr>
          </a:p>
          <a:p>
            <a:r>
              <a:rPr lang="en-US" altLang="ko-KR" sz="5000" b="1" dirty="0">
                <a:solidFill>
                  <a:schemeClr val="tx1"/>
                </a:solidFill>
                <a:latin typeface="Times New Roman" panose="02020603050405020304" pitchFamily="18" charset="0"/>
                <a:cs typeface="Times New Roman" panose="02020603050405020304" pitchFamily="18" charset="0"/>
              </a:rPr>
              <a:t>References</a:t>
            </a:r>
          </a:p>
          <a:p>
            <a:r>
              <a:rPr lang="en-US" altLang="ko-KR" sz="3500" dirty="0">
                <a:solidFill>
                  <a:schemeClr val="tx1"/>
                </a:solidFill>
                <a:latin typeface="Times New Roman" panose="02020603050405020304" pitchFamily="18" charset="0"/>
                <a:cs typeface="Times New Roman" panose="02020603050405020304" pitchFamily="18" charset="0"/>
              </a:rPr>
              <a:t>[FLDPLN]</a:t>
            </a:r>
          </a:p>
          <a:p>
            <a:r>
              <a:rPr lang="en-US" altLang="ko-KR" sz="3500" dirty="0">
                <a:solidFill>
                  <a:schemeClr val="tx1"/>
                </a:solidFill>
                <a:latin typeface="Times New Roman" panose="02020603050405020304" pitchFamily="18" charset="0"/>
                <a:cs typeface="Times New Roman" panose="02020603050405020304" pitchFamily="18" charset="0"/>
                <a:hlinkClick r:id="rId7"/>
              </a:rPr>
              <a:t>http://hdl.handle.net/1808/5354</a:t>
            </a:r>
            <a:endParaRPr lang="en-US" altLang="ko-KR" sz="3500" dirty="0">
              <a:solidFill>
                <a:schemeClr val="tx1"/>
              </a:solidFill>
              <a:latin typeface="Times New Roman" panose="02020603050405020304" pitchFamily="18" charset="0"/>
              <a:cs typeface="Times New Roman" panose="02020603050405020304" pitchFamily="18" charset="0"/>
            </a:endParaRPr>
          </a:p>
          <a:p>
            <a:endParaRPr lang="en-US" altLang="ko-KR" sz="3500" dirty="0">
              <a:solidFill>
                <a:schemeClr val="tx1"/>
              </a:solidFill>
              <a:latin typeface="Times New Roman" panose="02020603050405020304" pitchFamily="18" charset="0"/>
              <a:cs typeface="Times New Roman" panose="02020603050405020304" pitchFamily="18" charset="0"/>
            </a:endParaRPr>
          </a:p>
          <a:p>
            <a:r>
              <a:rPr lang="en-US" altLang="ko-KR" sz="3500" dirty="0">
                <a:solidFill>
                  <a:schemeClr val="tx1"/>
                </a:solidFill>
                <a:latin typeface="Times New Roman" panose="02020603050405020304" pitchFamily="18" charset="0"/>
                <a:cs typeface="Times New Roman" panose="02020603050405020304" pitchFamily="18" charset="0"/>
              </a:rPr>
              <a:t>[FLDPLN GIT] </a:t>
            </a:r>
          </a:p>
          <a:p>
            <a:r>
              <a:rPr lang="en-US" altLang="ko-KR" sz="3500" dirty="0">
                <a:solidFill>
                  <a:schemeClr val="tx1"/>
                </a:solidFill>
                <a:latin typeface="Times New Roman" panose="02020603050405020304" pitchFamily="18" charset="0"/>
                <a:cs typeface="Times New Roman" panose="02020603050405020304" pitchFamily="18" charset="0"/>
                <a:hlinkClick r:id="rId8"/>
              </a:rPr>
              <a:t>https://github.com/XingongLi</a:t>
            </a:r>
            <a:r>
              <a:rPr lang="en-US" altLang="ko-KR" sz="3500" dirty="0">
                <a:solidFill>
                  <a:schemeClr val="tx1"/>
                </a:solidFill>
                <a:latin typeface="Times New Roman" panose="02020603050405020304" pitchFamily="18" charset="0"/>
                <a:cs typeface="Times New Roman" panose="02020603050405020304" pitchFamily="18" charset="0"/>
              </a:rPr>
              <a:t> </a:t>
            </a:r>
          </a:p>
          <a:p>
            <a:endParaRPr lang="en-US" altLang="ko-KR" sz="3500" dirty="0">
              <a:solidFill>
                <a:schemeClr val="tx1"/>
              </a:solidFill>
              <a:latin typeface="Times New Roman" panose="02020603050405020304" pitchFamily="18" charset="0"/>
              <a:cs typeface="Times New Roman" panose="02020603050405020304" pitchFamily="18" charset="0"/>
              <a:hlinkClick r:id="rId9"/>
            </a:endParaRPr>
          </a:p>
          <a:p>
            <a:r>
              <a:rPr lang="en-US" altLang="ko-KR" sz="3500" dirty="0">
                <a:solidFill>
                  <a:schemeClr val="tx1"/>
                </a:solidFill>
                <a:latin typeface="Times New Roman" panose="02020603050405020304" pitchFamily="18" charset="0"/>
                <a:cs typeface="Times New Roman" panose="02020603050405020304" pitchFamily="18" charset="0"/>
                <a:hlinkClick r:id="rId9"/>
              </a:rPr>
              <a:t>https://github.com/AlabamaWaterInstitute/FLDPLN</a:t>
            </a:r>
            <a:endParaRPr lang="en-US" altLang="ko-KR" sz="3500" dirty="0">
              <a:solidFill>
                <a:schemeClr val="tx1"/>
              </a:solidFill>
              <a:latin typeface="Times New Roman" panose="02020603050405020304" pitchFamily="18" charset="0"/>
              <a:cs typeface="Times New Roman" panose="02020603050405020304" pitchFamily="18" charset="0"/>
            </a:endParaRPr>
          </a:p>
          <a:p>
            <a:endParaRPr lang="en-US" altLang="ko-KR" sz="3500" dirty="0">
              <a:solidFill>
                <a:schemeClr val="tx1"/>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AE5F3008-3E36-6705-1E2F-059C0A92BA73}"/>
              </a:ext>
            </a:extLst>
          </p:cNvPr>
          <p:cNvSpPr txBox="1"/>
          <p:nvPr/>
        </p:nvSpPr>
        <p:spPr>
          <a:xfrm>
            <a:off x="-3" y="2705100"/>
            <a:ext cx="43891200" cy="1200329"/>
          </a:xfrm>
          <a:prstGeom prst="rect">
            <a:avLst/>
          </a:prstGeom>
          <a:noFill/>
        </p:spPr>
        <p:txBody>
          <a:bodyPr wrap="square" rtlCol="0">
            <a:spAutoFit/>
          </a:bodyPr>
          <a:lstStyle/>
          <a:p>
            <a:pPr algn="ctr" eaLnBrk="0" latinLnBrk="0" hangingPunct="0"/>
            <a:r>
              <a:rPr lang="en-US" sz="4000" b="1" dirty="0">
                <a:latin typeface="Times New Roman" panose="02020603050405020304" pitchFamily="18" charset="0"/>
                <a:cs typeface="Times New Roman" panose="02020603050405020304" pitchFamily="18" charset="0"/>
              </a:rPr>
              <a:t>James Halgren</a:t>
            </a:r>
            <a:r>
              <a:rPr lang="en-US" sz="4000" b="1" baseline="30000" dirty="0">
                <a:latin typeface="Times New Roman" panose="02020603050405020304" pitchFamily="18" charset="0"/>
                <a:cs typeface="Times New Roman" panose="02020603050405020304" pitchFamily="18" charset="0"/>
              </a:rPr>
              <a:t>1,2</a:t>
            </a:r>
            <a:r>
              <a:rPr lang="en-US" sz="4000" b="1" dirty="0">
                <a:latin typeface="Times New Roman" panose="02020603050405020304" pitchFamily="18" charset="0"/>
                <a:cs typeface="Times New Roman" panose="02020603050405020304" pitchFamily="18" charset="0"/>
              </a:rPr>
              <a:t>, Junho Song</a:t>
            </a:r>
            <a:r>
              <a:rPr lang="en-US" sz="4000" b="1" baseline="30000" dirty="0">
                <a:latin typeface="Times New Roman" panose="02020603050405020304" pitchFamily="18" charset="0"/>
                <a:cs typeface="Times New Roman" panose="02020603050405020304" pitchFamily="18" charset="0"/>
              </a:rPr>
              <a:t>1,2</a:t>
            </a:r>
            <a:r>
              <a:rPr lang="en-US" sz="4000" b="1" dirty="0">
                <a:latin typeface="Times New Roman" panose="02020603050405020304" pitchFamily="18" charset="0"/>
                <a:cs typeface="Times New Roman" panose="02020603050405020304" pitchFamily="18" charset="0"/>
              </a:rPr>
              <a:t>, Reza Alipour</a:t>
            </a:r>
            <a:r>
              <a:rPr lang="en-US" sz="4000" b="1" baseline="30000" dirty="0">
                <a:latin typeface="Times New Roman" panose="02020603050405020304" pitchFamily="18" charset="0"/>
                <a:cs typeface="Times New Roman" panose="02020603050405020304" pitchFamily="18" charset="0"/>
              </a:rPr>
              <a:t>2</a:t>
            </a:r>
            <a:r>
              <a:rPr lang="en-US" sz="4000" b="1" dirty="0">
                <a:latin typeface="Times New Roman" panose="02020603050405020304" pitchFamily="18" charset="0"/>
                <a:cs typeface="Times New Roman" panose="02020603050405020304" pitchFamily="18" charset="0"/>
              </a:rPr>
              <a:t>, David Weiss</a:t>
            </a:r>
            <a:r>
              <a:rPr lang="en-US" sz="4000" b="1" baseline="30000" dirty="0">
                <a:latin typeface="Times New Roman" panose="02020603050405020304" pitchFamily="18" charset="0"/>
                <a:cs typeface="Times New Roman" panose="02020603050405020304" pitchFamily="18" charset="0"/>
              </a:rPr>
              <a:t>4,5</a:t>
            </a:r>
            <a:r>
              <a:rPr lang="en-US" sz="4000" b="1" dirty="0">
                <a:latin typeface="Times New Roman" panose="02020603050405020304" pitchFamily="18" charset="0"/>
                <a:cs typeface="Times New Roman" panose="02020603050405020304" pitchFamily="18" charset="0"/>
              </a:rPr>
              <a:t>, Jack Edwards</a:t>
            </a:r>
            <a:r>
              <a:rPr lang="en-US" sz="4000" b="1" baseline="30000" dirty="0">
                <a:latin typeface="Times New Roman" panose="02020603050405020304" pitchFamily="18" charset="0"/>
                <a:cs typeface="Times New Roman" panose="02020603050405020304" pitchFamily="18" charset="0"/>
              </a:rPr>
              <a:t>4,5</a:t>
            </a:r>
            <a:r>
              <a:rPr lang="en-US" sz="4000" b="1" dirty="0">
                <a:latin typeface="Times New Roman" panose="02020603050405020304" pitchFamily="18" charset="0"/>
                <a:cs typeface="Times New Roman" panose="02020603050405020304" pitchFamily="18" charset="0"/>
              </a:rPr>
              <a:t>, Jude Kastens</a:t>
            </a:r>
            <a:r>
              <a:rPr lang="en-US" sz="4000" b="1" baseline="30000" dirty="0">
                <a:latin typeface="Times New Roman" panose="02020603050405020304" pitchFamily="18" charset="0"/>
                <a:cs typeface="Times New Roman" panose="02020603050405020304" pitchFamily="18" charset="0"/>
              </a:rPr>
              <a:t>3,4,5</a:t>
            </a:r>
            <a:r>
              <a:rPr lang="en-US" sz="4000" b="1" dirty="0">
                <a:latin typeface="Times New Roman" panose="02020603050405020304" pitchFamily="18" charset="0"/>
                <a:cs typeface="Times New Roman" panose="02020603050405020304" pitchFamily="18" charset="0"/>
              </a:rPr>
              <a:t>, Xingong Li</a:t>
            </a:r>
            <a:r>
              <a:rPr lang="en-US" sz="4000" b="1" baseline="30000" dirty="0">
                <a:latin typeface="Times New Roman" panose="02020603050405020304" pitchFamily="18" charset="0"/>
                <a:cs typeface="Times New Roman" panose="02020603050405020304" pitchFamily="18" charset="0"/>
              </a:rPr>
              <a:t>4,5</a:t>
            </a:r>
            <a:r>
              <a:rPr lang="en-US" sz="4000" b="1" dirty="0">
                <a:latin typeface="Times New Roman" panose="02020603050405020304" pitchFamily="18" charset="0"/>
                <a:cs typeface="Times New Roman" panose="02020603050405020304" pitchFamily="18" charset="0"/>
              </a:rPr>
              <a:t>, Kenneth Ekpetere</a:t>
            </a:r>
            <a:r>
              <a:rPr lang="en-US" sz="4000" b="1" baseline="30000" dirty="0">
                <a:latin typeface="Times New Roman" panose="02020603050405020304" pitchFamily="18" charset="0"/>
                <a:cs typeface="Times New Roman" panose="02020603050405020304" pitchFamily="18" charset="0"/>
              </a:rPr>
              <a:t>3,5</a:t>
            </a:r>
            <a:r>
              <a:rPr lang="en-US" sz="4000" b="1" dirty="0">
                <a:latin typeface="Times New Roman" panose="02020603050405020304" pitchFamily="18" charset="0"/>
                <a:cs typeface="Times New Roman" panose="02020603050405020304" pitchFamily="18" charset="0"/>
              </a:rPr>
              <a:t>, Jim Coll</a:t>
            </a:r>
            <a:r>
              <a:rPr lang="en-US" sz="4000" b="1" baseline="30000" dirty="0">
                <a:latin typeface="Times New Roman" panose="02020603050405020304" pitchFamily="18" charset="0"/>
                <a:cs typeface="Times New Roman" panose="02020603050405020304" pitchFamily="18" charset="0"/>
              </a:rPr>
              <a:t>5,6</a:t>
            </a:r>
          </a:p>
          <a:p>
            <a:pPr algn="ctr" eaLnBrk="0" latinLnBrk="0" hangingPunct="0"/>
            <a:r>
              <a:rPr lang="en-US" sz="3200" dirty="0">
                <a:latin typeface="Times New Roman" panose="02020603050405020304" pitchFamily="18" charset="0"/>
                <a:cs typeface="Times New Roman" panose="02020603050405020304" pitchFamily="18" charset="0"/>
              </a:rPr>
              <a:t>[1] Alabama Water Institute, [2] University of Alabama, [3] Kansas Biological Survey and Center for Ecological Research, [4] Kansas Applied Remote Sensing, [5] University of Kansas, [6] Lynker</a:t>
            </a:r>
          </a:p>
        </p:txBody>
      </p:sp>
    </p:spTree>
    <p:extLst>
      <p:ext uri="{BB962C8B-B14F-4D97-AF65-F5344CB8AC3E}">
        <p14:creationId xmlns:p14="http://schemas.microsoft.com/office/powerpoint/2010/main" val="4978758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876</TotalTime>
  <Words>788</Words>
  <Application>Microsoft Office PowerPoint</Application>
  <PresentationFormat>Custom</PresentationFormat>
  <Paragraphs>85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Aptos</vt:lpstr>
      <vt:lpstr>Aptos Display</vt:lpstr>
      <vt:lpstr>Arial</vt:lpstr>
      <vt:lpstr>Times New Roman</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Junho Song</dc:creator>
  <cp:lastModifiedBy>Junho Song</cp:lastModifiedBy>
  <cp:revision>26</cp:revision>
  <cp:lastPrinted>2024-10-10T18:57:58Z</cp:lastPrinted>
  <dcterms:created xsi:type="dcterms:W3CDTF">2024-10-04T17:01:59Z</dcterms:created>
  <dcterms:modified xsi:type="dcterms:W3CDTF">2024-10-14T21:08:41Z</dcterms:modified>
</cp:coreProperties>
</file>

<file path=docProps/thumbnail.jpeg>
</file>